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embeddedFontLst>
    <p:embeddedFont>
      <p:font typeface="Anton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2BD30CE-7FD4-4308-972B-3CA4DDC7B5A7}">
  <a:tblStyle styleId="{E2BD30CE-7FD4-4308-972B-3CA4DDC7B5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font" Target="fonts/Anton-regular.fntdata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a225e8f71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a225e8f71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9a225e8f71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9a225e8f71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a225e8f71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a225e8f71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a225e8f71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9a225e8f71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a225e8f71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9a225e8f71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99d25a2d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99d25a2d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a225e8f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a225e8f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9a225e8f7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9a225e8f7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9a225e8f71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9a225e8f7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a225e8f7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a225e8f7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9a225e8f71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9a225e8f7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a225e8f7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9a225e8f7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9a225e8f71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9a225e8f71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a225e8f71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9a225e8f71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.jpg"/><Relationship Id="rId7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.jpg"/><Relationship Id="rId7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.jpg"/><Relationship Id="rId7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.jpg"/><Relationship Id="rId7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.jpg"/><Relationship Id="rId7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.jpg"/><Relationship Id="rId7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.jpg"/><Relationship Id="rId7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.jpg"/><Relationship Id="rId7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.jpg"/><Relationship Id="rId7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.jpg"/><Relationship Id="rId7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.jpg"/><Relationship Id="rId7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.jpg"/><Relationship Id="rId7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744575"/>
            <a:ext cx="8520600" cy="198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Who’s Egg is it, anyway?</a:t>
            </a:r>
            <a:endParaRPr b="1">
              <a:solidFill>
                <a:srgbClr val="07376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95575" y="34211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4F5C"/>
                </a:solidFill>
                <a:latin typeface="Anton"/>
                <a:ea typeface="Anton"/>
                <a:cs typeface="Anton"/>
                <a:sym typeface="Anton"/>
              </a:rPr>
              <a:t>Choose the egg that belongs to the chicken pictured</a:t>
            </a:r>
            <a:endParaRPr>
              <a:solidFill>
                <a:srgbClr val="134F5C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015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2316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598" y="366138"/>
            <a:ext cx="2312003" cy="173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9598" y="3215152"/>
            <a:ext cx="2312003" cy="17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152400" y="320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A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6679600" y="366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B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152400" y="3123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C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6679600" y="3215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D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944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015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2316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598" y="366138"/>
            <a:ext cx="2312003" cy="173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9598" y="3215152"/>
            <a:ext cx="2312003" cy="17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 txBox="1"/>
          <p:nvPr/>
        </p:nvSpPr>
        <p:spPr>
          <a:xfrm>
            <a:off x="152400" y="320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A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6679600" y="366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B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152400" y="3123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C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6679600" y="3215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D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944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015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2316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598" y="366138"/>
            <a:ext cx="2312003" cy="173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9598" y="3215152"/>
            <a:ext cx="2312003" cy="17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4"/>
          <p:cNvSpPr txBox="1"/>
          <p:nvPr/>
        </p:nvSpPr>
        <p:spPr>
          <a:xfrm>
            <a:off x="152400" y="320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A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5" name="Google Shape;195;p24"/>
          <p:cNvSpPr txBox="1"/>
          <p:nvPr/>
        </p:nvSpPr>
        <p:spPr>
          <a:xfrm>
            <a:off x="6679600" y="366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B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152400" y="3123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C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6679600" y="3215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D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98" name="Google Shape;19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944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015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2316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598" y="366138"/>
            <a:ext cx="2312003" cy="173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9598" y="3215152"/>
            <a:ext cx="2312003" cy="17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5"/>
          <p:cNvSpPr txBox="1"/>
          <p:nvPr/>
        </p:nvSpPr>
        <p:spPr>
          <a:xfrm>
            <a:off x="152400" y="320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A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08" name="Google Shape;208;p25"/>
          <p:cNvSpPr txBox="1"/>
          <p:nvPr/>
        </p:nvSpPr>
        <p:spPr>
          <a:xfrm>
            <a:off x="6679600" y="366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B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09" name="Google Shape;209;p25"/>
          <p:cNvSpPr txBox="1"/>
          <p:nvPr/>
        </p:nvSpPr>
        <p:spPr>
          <a:xfrm>
            <a:off x="152400" y="3123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C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10" name="Google Shape;210;p25"/>
          <p:cNvSpPr txBox="1"/>
          <p:nvPr/>
        </p:nvSpPr>
        <p:spPr>
          <a:xfrm>
            <a:off x="6679600" y="3215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D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11" name="Google Shape;21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944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015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2316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598" y="366138"/>
            <a:ext cx="2312003" cy="173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9598" y="3215152"/>
            <a:ext cx="2312003" cy="17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6"/>
          <p:cNvSpPr txBox="1"/>
          <p:nvPr/>
        </p:nvSpPr>
        <p:spPr>
          <a:xfrm>
            <a:off x="152400" y="320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A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6679600" y="366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B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152400" y="3123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C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6679600" y="3215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D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24" name="Google Shape;22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944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/>
          <p:nvPr>
            <p:ph idx="1" type="subTitle"/>
          </p:nvPr>
        </p:nvSpPr>
        <p:spPr>
          <a:xfrm>
            <a:off x="311700" y="69875"/>
            <a:ext cx="8520600" cy="49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Answer Key:</a:t>
            </a:r>
            <a:endParaRPr>
              <a:solidFill>
                <a:srgbClr val="000000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30" name="Google Shape;230;p27"/>
          <p:cNvGraphicFramePr/>
          <p:nvPr/>
        </p:nvGraphicFramePr>
        <p:xfrm>
          <a:off x="435375" y="644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{E2BD30CE-7FD4-4308-972B-3CA4DDC7B5A7}</a:tableStyleId>
              </a:tblPr>
              <a:tblGrid>
                <a:gridCol w="4136625"/>
                <a:gridCol w="39689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nton"/>
                          <a:ea typeface="Anton"/>
                          <a:cs typeface="Anton"/>
                          <a:sym typeface="Anton"/>
                        </a:rPr>
                        <a:t>1: B - Brown, but this breed (easter egger) can also lay blue and green.</a:t>
                      </a:r>
                      <a:endParaRPr sz="16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nton"/>
                          <a:ea typeface="Anton"/>
                          <a:cs typeface="Anton"/>
                          <a:sym typeface="Anton"/>
                        </a:rPr>
                        <a:t>8: C - brown</a:t>
                      </a:r>
                      <a:endParaRPr sz="16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nton"/>
                          <a:ea typeface="Anton"/>
                          <a:cs typeface="Anton"/>
                          <a:sym typeface="Anton"/>
                        </a:rPr>
                        <a:t>2: Trick question, this is a Rooster</a:t>
                      </a:r>
                      <a:endParaRPr sz="16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nton"/>
                          <a:ea typeface="Anton"/>
                          <a:cs typeface="Anton"/>
                          <a:sym typeface="Anton"/>
                        </a:rPr>
                        <a:t>9: Trick Question - This is Frizzle rooster with a double frizzle gene - makes him have a naked neck.</a:t>
                      </a:r>
                      <a:endParaRPr sz="16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nton"/>
                          <a:ea typeface="Anton"/>
                          <a:cs typeface="Anton"/>
                          <a:sym typeface="Anton"/>
                        </a:rPr>
                        <a:t>3: D - green</a:t>
                      </a:r>
                      <a:endParaRPr sz="16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Anton"/>
                          <a:ea typeface="Anton"/>
                          <a:cs typeface="Anton"/>
                          <a:sym typeface="Anton"/>
                        </a:rPr>
                        <a:t>10: C - Brown</a:t>
                      </a:r>
                      <a:endParaRPr sz="16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nton"/>
                          <a:ea typeface="Anton"/>
                          <a:cs typeface="Anton"/>
                          <a:sym typeface="Anton"/>
                        </a:rPr>
                        <a:t>4: B - dark brown</a:t>
                      </a:r>
                      <a:endParaRPr sz="16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nton"/>
                          <a:ea typeface="Anton"/>
                          <a:cs typeface="Anton"/>
                          <a:sym typeface="Anton"/>
                        </a:rPr>
                        <a:t>11: C - light brown, almost white</a:t>
                      </a:r>
                      <a:endParaRPr sz="16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nton"/>
                          <a:ea typeface="Anton"/>
                          <a:cs typeface="Anton"/>
                          <a:sym typeface="Anton"/>
                        </a:rPr>
                        <a:t>5: D - green</a:t>
                      </a:r>
                      <a:endParaRPr sz="16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nton"/>
                          <a:ea typeface="Anton"/>
                          <a:cs typeface="Anton"/>
                          <a:sym typeface="Anton"/>
                        </a:rPr>
                        <a:t>12: A - White,  Leghorn Hen - Traditional egg layer.</a:t>
                      </a:r>
                      <a:endParaRPr sz="16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nton"/>
                          <a:ea typeface="Anton"/>
                          <a:cs typeface="Anton"/>
                          <a:sym typeface="Anton"/>
                        </a:rPr>
                        <a:t>6: Trick - Silkie Rooster!</a:t>
                      </a:r>
                      <a:endParaRPr sz="16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nton"/>
                          <a:ea typeface="Anton"/>
                          <a:cs typeface="Anton"/>
                          <a:sym typeface="Anton"/>
                        </a:rPr>
                        <a:t>13: Guinea fowl - too young to lay eggs yet!</a:t>
                      </a:r>
                      <a:endParaRPr sz="16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Anton"/>
                          <a:ea typeface="Anton"/>
                          <a:cs typeface="Anton"/>
                          <a:sym typeface="Anton"/>
                        </a:rPr>
                        <a:t>7: Trick question, geese don’t have fleshy earlobes, but she will lay white eggs. </a:t>
                      </a:r>
                      <a:endParaRPr sz="16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Anton"/>
                        <a:ea typeface="Anton"/>
                        <a:cs typeface="Anton"/>
                        <a:sym typeface="Anto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9449" y="46575"/>
            <a:ext cx="3787749" cy="505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2015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12316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9598" y="366138"/>
            <a:ext cx="2312003" cy="173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9598" y="3215152"/>
            <a:ext cx="2312003" cy="17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52400" y="320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A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679600" y="366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B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52400" y="3123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C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6679600" y="3215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D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015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2316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598" y="366138"/>
            <a:ext cx="2312003" cy="173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9598" y="3215152"/>
            <a:ext cx="2312003" cy="17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152400" y="320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A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6679600" y="366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B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52400" y="3123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C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6679600" y="3215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D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944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015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2316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598" y="366138"/>
            <a:ext cx="2312003" cy="173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9598" y="3215152"/>
            <a:ext cx="2312003" cy="17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152400" y="320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A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6679600" y="366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B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152400" y="3123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C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6679600" y="3215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D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944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015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2316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598" y="366138"/>
            <a:ext cx="2312003" cy="173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9598" y="3215152"/>
            <a:ext cx="2312003" cy="17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152400" y="320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A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6679600" y="366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B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152400" y="3123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C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6679600" y="3215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D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944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015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2316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598" y="366138"/>
            <a:ext cx="2312003" cy="173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9598" y="3215152"/>
            <a:ext cx="2312003" cy="17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152400" y="320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A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6679600" y="366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B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152400" y="3123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C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6679600" y="3215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D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944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015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2316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598" y="366138"/>
            <a:ext cx="2312003" cy="173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9598" y="3215152"/>
            <a:ext cx="2312003" cy="17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/>
          <p:nvPr/>
        </p:nvSpPr>
        <p:spPr>
          <a:xfrm>
            <a:off x="152400" y="320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A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6679600" y="366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B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152400" y="3123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C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6679600" y="3215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D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944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015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2316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598" y="366138"/>
            <a:ext cx="2312003" cy="173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9598" y="3215152"/>
            <a:ext cx="2312003" cy="17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152400" y="320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A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6679600" y="366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B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152400" y="3123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C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6679600" y="3215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D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944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015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23160"/>
            <a:ext cx="2434647" cy="182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598" y="366138"/>
            <a:ext cx="2312003" cy="173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9598" y="3215152"/>
            <a:ext cx="2312003" cy="17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 txBox="1"/>
          <p:nvPr/>
        </p:nvSpPr>
        <p:spPr>
          <a:xfrm>
            <a:off x="152400" y="320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A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6" name="Google Shape;156;p21"/>
          <p:cNvSpPr txBox="1"/>
          <p:nvPr/>
        </p:nvSpPr>
        <p:spPr>
          <a:xfrm>
            <a:off x="6679600" y="366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B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152400" y="3123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C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6679600" y="3215150"/>
            <a:ext cx="419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nton"/>
                <a:ea typeface="Anton"/>
                <a:cs typeface="Anton"/>
                <a:sym typeface="Anton"/>
              </a:rPr>
              <a:t>D</a:t>
            </a:r>
            <a:endParaRPr b="1" sz="2000"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944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